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57" r:id="rId4"/>
    <p:sldId id="258" r:id="rId5"/>
    <p:sldId id="267" r:id="rId6"/>
    <p:sldId id="274" r:id="rId7"/>
    <p:sldId id="275" r:id="rId8"/>
    <p:sldId id="268" r:id="rId9"/>
    <p:sldId id="269" r:id="rId10"/>
    <p:sldId id="276" r:id="rId11"/>
    <p:sldId id="271" r:id="rId12"/>
    <p:sldId id="270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93" d="100"/>
          <a:sy n="93" d="100"/>
        </p:scale>
        <p:origin x="4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89BF5-799E-4018-B626-C04206138D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2AC1BC-FF06-4A52-8C3A-9330421C01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7E301-FF0E-4057-BBE8-35B367D3C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678B2-0E55-4468-857D-EF1C6ADEB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A94A9-7D85-4E03-9059-D6A3EF259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40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AEEB1-5018-4699-8965-D33DE021A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33FDE2-BC51-4396-98B9-670798B506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0D1D9-841F-46B4-A10F-F101BD04B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979B8-4B96-42F0-A1F0-74F32E263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352F4-6582-4C22-9178-045572F4B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2E1B11-9C57-4171-9F1C-F086275712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ADBCF-93F6-45A8-B12B-6761932AC3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91E5A-C2F9-4B0B-8C70-271115FBA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23165-07F2-4AAA-AA2A-F8473A361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EF59A-DB58-42D0-9241-C606AC728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87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F82D8-0499-4825-B18F-161C45892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2B0DC-4EB6-4A24-B1BE-8B32BADD9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1542C-E32E-4316-A361-BC70E4233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DADB7-88AA-4F32-9359-C35C0FF4A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D6328-648F-4057-8027-B48D4D729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47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07D1A-5F4E-46F8-983A-A3D306905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3C93A-764F-4A99-A200-FF2B52761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E9E0B-D755-4050-8749-8CA204D74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64C8C-E7E5-4406-A388-D8ACCC13E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449B9-96A5-4D98-AF84-589108981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4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C19ED-B98E-4264-97EF-91AFC3696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21B86-C378-40CC-B1C4-BA396A6880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B5842-C865-4935-B8D3-AFB7B23E97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3F8D64-540A-4466-A79A-929824BF8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E179B9-8596-47F5-B307-57B9447B7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D6F4CA-1302-4EF9-93DB-4E47B144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60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BF7F8-8E1F-4829-AF9F-63286EA1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4BC32F-38A9-493D-938A-455363190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FBB4D6-BF2E-474D-B2B4-4AFDE53731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966A0F-910C-401F-A01D-E120A40A5B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BD5D01-FC4A-4B46-9389-140992F5C7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135278-CD5E-414A-8127-0AC79C7B4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EA24E1-A642-4BEA-AF69-64E1A330B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711318-1908-46EE-844C-0434E7128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4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55CA0-05EF-4D01-A691-34C806325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D55C59-ED95-4816-9ACB-3CDE5ED04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8E90D-E779-47A5-AE36-0AE482954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1D7330-96ED-483E-8A9D-601135DF3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85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E6749A-7D19-4B9A-AF83-84CC70085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2E5604-DEBF-42B7-A589-2233A6BF9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DFDA7-A1B1-4EA1-A5BE-3A1636159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9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C58F1-69B1-40A0-9440-B666E1556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173A1-A5B6-4BD0-958B-9B3AB5F05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A9FC6-913E-4888-B2DF-37D276A308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1CE8B6-3955-45E5-8F8D-7DDE9EA90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6D484-D29E-4D6A-80E4-81399A60A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CE70A-7A1C-40FB-A507-A5533380F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04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09B20-E0BB-4F92-A25A-79AC3EAEE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552AC4-9328-4271-B0CA-8AF70E644F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579D2F-CF2C-4371-9D7E-083AB510C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BE9AF-0DB8-40D1-A2E4-F4BD892CB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55933-1EAD-43F5-B7D2-68C5A01BC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03AB90-18D4-4D19-96E7-04D71976C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3C946C-C386-4D96-8234-668C0D84E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FDBB7-0812-467A-88D0-F9EABA766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6F692-CC6C-4424-B23C-7E57BFD9A2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601B61-795B-4B98-8CE2-F6F7628932E9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4C7958-F85C-4F18-8A2E-FCD59D8C6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55FC6-2FB7-43F9-A72A-F74D9CEC3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F7641-B264-4361-8379-E8625FE323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85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A6523B-1E97-462E-8504-33BF2B55A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77"/>
            <a:ext cx="10515600" cy="3415023"/>
          </a:xfrm>
        </p:spPr>
        <p:txBody>
          <a:bodyPr/>
          <a:lstStyle/>
          <a:p>
            <a:pPr algn="ctr"/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Machine Learning-Based Detection </a:t>
            </a:r>
            <a:b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</a:b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of Cardiovascular Diseases</a:t>
            </a:r>
            <a:b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</a:b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/>
            </a:r>
            <a:b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</a:b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Presentation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4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FB7C5-3416-E444-8ABA-D474C41FA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CNN Model Configuration and Results</a:t>
            </a:r>
            <a:endParaRPr lang="en-PK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93007D-9F66-2A4F-8B86-D2E0F2F7EC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111538" y="1422460"/>
            <a:ext cx="4080462" cy="40130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06BEA5-BBAB-5E41-A109-EB87AD2720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75" y="2909223"/>
            <a:ext cx="7968175" cy="252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38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D95BA-2287-4469-BE33-0F88556FA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0275"/>
          </a:xfrm>
        </p:spPr>
        <p:txBody>
          <a:bodyPr>
            <a:normAutofit/>
          </a:bodyPr>
          <a:lstStyle/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  <a:ea typeface="+mn-ea"/>
                <a:cs typeface="+mn-cs"/>
              </a:rPr>
              <a:t>Milestone achieved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A4BC5-D98B-4723-B5A5-1092FF84E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190626"/>
            <a:ext cx="10648950" cy="4986338"/>
          </a:xfrm>
        </p:spPr>
        <p:txBody>
          <a:bodyPr/>
          <a:lstStyle/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ECG scans in Pakistan vary, so we trained the model that closely aligns with </a:t>
            </a:r>
            <a:b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</a:b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Local ECG sampling rates and environmental noise. </a:t>
            </a:r>
          </a:p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We made sure we had enough data to avoid overfitting.</a:t>
            </a:r>
          </a:p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We found an ideal sampling rate to combine all of </a:t>
            </a:r>
            <a:b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</a:b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our datasets and extract valuable information.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17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A992E-58D6-4A4F-BB08-0D8E2ACD5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3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Next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A61F5-0C16-4B45-9266-5626F738A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2080"/>
            <a:ext cx="10515600" cy="477488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  <a:ea typeface="+mj-ea"/>
                <a:cs typeface="+mj-cs"/>
              </a:rPr>
              <a:t>Convert our model into an app.</a:t>
            </a:r>
          </a:p>
          <a:p>
            <a:pPr>
              <a:lnSpc>
                <a:spcPct val="100000"/>
              </a:lnSpc>
            </a:pPr>
            <a:r>
              <a:rPr lang="en-US" sz="2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  <a:ea typeface="+mj-ea"/>
                <a:cs typeface="+mj-cs"/>
              </a:rPr>
              <a:t>Use mobile cameras to take picture of ECGs and detect them using Real time image processing.</a:t>
            </a:r>
          </a:p>
          <a:p>
            <a:endParaRPr lang="en-US" sz="2600" b="1" spc="3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98795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686D52-CF81-47E7-B434-5DD0365B28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2387600"/>
          </a:xfrm>
        </p:spPr>
        <p:txBody>
          <a:bodyPr/>
          <a:lstStyle/>
          <a:p>
            <a:r>
              <a:rPr lang="en-US" b="1" spc="3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The End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0021290-CC07-454F-919A-2CBF95C251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94000"/>
            <a:ext cx="9144000" cy="1655762"/>
          </a:xfrm>
        </p:spPr>
        <p:txBody>
          <a:bodyPr/>
          <a:lstStyle/>
          <a:p>
            <a:r>
              <a:rPr lang="en-US" b="1" spc="3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Thank You.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01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93EA8-5DEB-46D6-9D70-D5995D1CF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ADB386-0743-4626-BFC5-06C67890F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4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5D333B25-C682-42CE-8D0F-B6D96F766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spc="3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Agenda	</a:t>
            </a:r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AE15953-D82F-4990-83CC-7CE50CDB2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212" y="1505114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b="1" spc="3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Introduction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b="1" spc="3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Update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b="1" spc="3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Milestone achieved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b="1" spc="3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Next steps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b="1" spc="3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Result</a:t>
            </a:r>
            <a:endParaRPr lang="en-US" b="1" spc="3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en-US" b="1" spc="3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en-US" b="1" spc="3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87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F0E325-607B-4EEE-8EA5-A975B0BA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674" y="365125"/>
            <a:ext cx="10144125" cy="996951"/>
          </a:xfrm>
        </p:spPr>
        <p:txBody>
          <a:bodyPr/>
          <a:lstStyle/>
          <a:p>
            <a:r>
              <a:rPr lang="en-US" b="1" spc="3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Introduction	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457E85-EDC9-4A71-A366-37D2641BC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9675" y="1362076"/>
            <a:ext cx="9772650" cy="5219699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We made a model to extract features from an ECG and classify various types of Heartbeats such as : Normal ( N ), Ventricular ( V ), Atrial ( A ), Right Block ( R ), Left Block ( L ).</a:t>
            </a:r>
          </a:p>
          <a:p>
            <a:pPr algn="just">
              <a:lnSpc>
                <a:spcPct val="110000"/>
              </a:lnSpc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From our research we found that CNN was the best model to work on for detection of CVD because of its great feature extraction capabilities.</a:t>
            </a:r>
          </a:p>
          <a:p>
            <a:pPr algn="just">
              <a:lnSpc>
                <a:spcPct val="110000"/>
              </a:lnSpc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We preprocessed the data by first denoising it, and then analyzing it.</a:t>
            </a:r>
          </a:p>
          <a:p>
            <a:pPr algn="just">
              <a:lnSpc>
                <a:spcPct val="110000"/>
              </a:lnSpc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We denoised the ECG signals using sys4 wavelet transform.</a:t>
            </a:r>
          </a:p>
          <a:p>
            <a:pPr algn="just">
              <a:lnSpc>
                <a:spcPct val="110000"/>
              </a:lnSpc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Normalized the data to restrict biased results.</a:t>
            </a:r>
          </a:p>
          <a:p>
            <a:pPr algn="just">
              <a:lnSpc>
                <a:spcPct val="110000"/>
              </a:lnSpc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We trained our model on 20000 signals and then tested 5000 signals.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</a:endParaRPr>
          </a:p>
          <a:p>
            <a:pPr algn="just">
              <a:lnSpc>
                <a:spcPct val="150000"/>
              </a:lnSpc>
            </a:pPr>
            <a:endParaRPr lang="en-US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38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76D74-8EE0-4ECE-B49F-13133EF82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700"/>
            <a:ext cx="10515600" cy="1058863"/>
          </a:xfrm>
        </p:spPr>
        <p:txBody>
          <a:bodyPr>
            <a:normAutofit/>
          </a:bodyPr>
          <a:lstStyle/>
          <a:p>
            <a:pPr algn="just">
              <a:spcBef>
                <a:spcPts val="1000"/>
              </a:spcBef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  <a:ea typeface="+mn-ea"/>
                <a:cs typeface="+mn-cs"/>
              </a:rPr>
              <a:t>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EE1DF-5646-4BB8-B191-2C5EE9590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1101"/>
            <a:ext cx="10756769" cy="5243266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en-US" sz="2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We’ve preprocessed the data and classified 5 classes of arrhythmia. Normal (N), Ventricular (V), Atrial premature beat (A), Right bundle branch block (R), Left bundle branch block (L).</a:t>
            </a:r>
          </a:p>
          <a:p>
            <a:pPr algn="just">
              <a:lnSpc>
                <a:spcPct val="120000"/>
              </a:lnSpc>
            </a:pPr>
            <a:r>
              <a:rPr lang="en-US" sz="2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Our problem with data was that it had too much external noise because ECG is affected by environment, industrial noise etc. </a:t>
            </a:r>
          </a:p>
          <a:p>
            <a:pPr algn="just">
              <a:lnSpc>
                <a:spcPct val="120000"/>
              </a:lnSpc>
            </a:pPr>
            <a:r>
              <a:rPr lang="en-US" sz="2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For that we used sys4 wavelet transform to get rid of them and denoise the data to have much clear ECGs signals.</a:t>
            </a:r>
          </a:p>
          <a:p>
            <a:pPr algn="just">
              <a:lnSpc>
                <a:spcPct val="120000"/>
              </a:lnSpc>
            </a:pPr>
            <a:r>
              <a:rPr lang="en-US" sz="26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We then normalized the signals to get a standard scale for all the signals and patients. </a:t>
            </a:r>
            <a:endParaRPr lang="en-US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</a:endParaRPr>
          </a:p>
          <a:p>
            <a:pPr algn="just"/>
            <a:endParaRPr lang="en-US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02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1672-5F3B-E44E-9E70-1308392E2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Denoising of Signals</a:t>
            </a:r>
            <a:endParaRPr lang="en-PK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63D70EB-F08C-6B43-9718-EF7E3747283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56376"/>
            <a:ext cx="10515600" cy="2280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9AD670D-CF10-B841-BA2C-C05765781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938321"/>
            <a:ext cx="10515600" cy="2279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851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9D3DE-3CA6-B241-9AF1-1F0AB6DB2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Final Version of Denoised Signal</a:t>
            </a:r>
            <a:r>
              <a:rPr lang="en-PK" dirty="0"/>
              <a:t> 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3DBC5419-F5EC-304F-9F62-91DDAC696F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116713"/>
            <a:ext cx="10515600" cy="228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476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32BD3-CCCE-41D0-B768-315301A83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8350"/>
          </a:xfrm>
        </p:spPr>
        <p:txBody>
          <a:bodyPr/>
          <a:lstStyle/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  <a:ea typeface="+mn-ea"/>
                <a:cs typeface="+mn-cs"/>
              </a:rPr>
              <a:t>Update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DA6D8-63A7-4517-84E0-35C81B49A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00" y="1133476"/>
            <a:ext cx="10629900" cy="520064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We used A Convolutional Neural Network (CNN) model to train our model.</a:t>
            </a:r>
          </a:p>
          <a:p>
            <a:pPr>
              <a:lnSpc>
                <a:spcPct val="120000"/>
              </a:lnSpc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It contained 6 layers to  form the architecture of our CNN model.</a:t>
            </a:r>
          </a:p>
          <a:p>
            <a:pPr>
              <a:lnSpc>
                <a:spcPct val="120000"/>
              </a:lnSpc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Convolution Layer, Average Pooling Layer, Flattening layer, Dropout layer, Dense layer, and  Soft max layer (Activation Function).</a:t>
            </a:r>
          </a:p>
          <a:p>
            <a:pPr>
              <a:lnSpc>
                <a:spcPct val="120000"/>
              </a:lnSpc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A convolutional layer is the main building block of a CNN. It contains a set of filters (or kernels), parameters of which are to be learned throughout the training. </a:t>
            </a:r>
          </a:p>
          <a:p>
            <a:pPr>
              <a:lnSpc>
                <a:spcPct val="120000"/>
              </a:lnSpc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Average pooling involves calculating the average for each patch of the feature map.</a:t>
            </a:r>
          </a:p>
          <a:p>
            <a:endParaRPr lang="en-US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</a:endParaRPr>
          </a:p>
          <a:p>
            <a:endParaRPr lang="en-US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</a:endParaRPr>
          </a:p>
          <a:p>
            <a:pPr>
              <a:lnSpc>
                <a:spcPct val="110000"/>
              </a:lnSpc>
            </a:pPr>
            <a:endParaRPr lang="en-US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709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6D91E-51EC-43E2-849A-F26780C9F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7651"/>
            <a:ext cx="10515600" cy="761999"/>
          </a:xfrm>
        </p:spPr>
        <p:txBody>
          <a:bodyPr/>
          <a:lstStyle/>
          <a:p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  <a:ea typeface="+mn-ea"/>
                <a:cs typeface="+mn-cs"/>
              </a:rPr>
              <a:t>Update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8870F-BA94-4780-BFA5-9BD653542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425" y="1009650"/>
            <a:ext cx="10620375" cy="516731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Flattening is used to convert all the resultant 2-Dimensional arrays from pooled feature maps into a single long continuous linear vector.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Dropout layers are important in training CNNs because they prevent overfitting on the training data. 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Dense Layer is used to classify signal based on output from convolutional layers.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Softmax</a:t>
            </a: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 is used as the activation function for multi-class classification problems.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After this we finally trained our model with given 20000 samples.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For testing the data we used 5000 samples.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W</a:t>
            </a:r>
            <a:r>
              <a:rPr lang="en-US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e </a:t>
            </a: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Bahnschrift Condensed" panose="020B0502040204020203" pitchFamily="34" charset="0"/>
              </a:rPr>
              <a:t>got  a 0.64% test loss score and 98% of test accuracy </a:t>
            </a:r>
          </a:p>
          <a:p>
            <a:endParaRPr lang="en-US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1116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1733</TotalTime>
  <Words>488</Words>
  <Application>Microsoft Office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Bahnschrift Condensed</vt:lpstr>
      <vt:lpstr>Calibri</vt:lpstr>
      <vt:lpstr>Calibri Light</vt:lpstr>
      <vt:lpstr>Office Theme</vt:lpstr>
      <vt:lpstr>Machine Learning-Based Detection  of Cardiovascular Diseases  Presentation 3</vt:lpstr>
      <vt:lpstr>PowerPoint Presentation</vt:lpstr>
      <vt:lpstr>Agenda </vt:lpstr>
      <vt:lpstr>Introduction </vt:lpstr>
      <vt:lpstr>Update</vt:lpstr>
      <vt:lpstr>Denoising of Signals</vt:lpstr>
      <vt:lpstr>Final Version of Denoised Signal </vt:lpstr>
      <vt:lpstr>Update </vt:lpstr>
      <vt:lpstr>Update</vt:lpstr>
      <vt:lpstr>CNN Model Configuration and Results</vt:lpstr>
      <vt:lpstr>Milestone achieved </vt:lpstr>
      <vt:lpstr>Next Steps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fakeha saeed</dc:creator>
  <cp:lastModifiedBy>Sana</cp:lastModifiedBy>
  <cp:revision>23</cp:revision>
  <dcterms:created xsi:type="dcterms:W3CDTF">2022-02-10T18:09:18Z</dcterms:created>
  <dcterms:modified xsi:type="dcterms:W3CDTF">2022-04-11T08:17:45Z</dcterms:modified>
</cp:coreProperties>
</file>

<file path=docProps/thumbnail.jpeg>
</file>